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6" r:id="rId4"/>
    <p:sldId id="257" r:id="rId5"/>
    <p:sldId id="258" r:id="rId6"/>
    <p:sldId id="259" r:id="rId7"/>
    <p:sldId id="260" r:id="rId8"/>
    <p:sldId id="261" r:id="rId9"/>
    <p:sldId id="263" r:id="rId10"/>
    <p:sldId id="262"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28" d="100"/>
          <a:sy n="28" d="100"/>
        </p:scale>
        <p:origin x="-634" y="-77"/>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D0587F-AC9C-45E6-8C79-79FCDAE72B4B}" type="datetimeFigureOut">
              <a:rPr lang="en-US" smtClean="0"/>
              <a:pPr/>
              <a:t>7/12/2012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8B9B61-B0DA-4D46-A1B6-D8989AF51450}" type="slidenum">
              <a:rPr lang="en-US" smtClean="0"/>
              <a:pPr/>
              <a:t>‹#›</a:t>
            </a:fld>
            <a:endParaRPr lang="en-US" dirty="0"/>
          </a:p>
        </p:txBody>
      </p:sp>
    </p:spTree>
    <p:extLst>
      <p:ext uri="{BB962C8B-B14F-4D97-AF65-F5344CB8AC3E}">
        <p14:creationId xmlns="" xmlns:p14="http://schemas.microsoft.com/office/powerpoint/2010/main" val="1847299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D0587F-AC9C-45E6-8C79-79FCDAE72B4B}" type="datetimeFigureOut">
              <a:rPr lang="en-US" smtClean="0"/>
              <a:pPr/>
              <a:t>7/12/2012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8B9B61-B0DA-4D46-A1B6-D8989AF51450}" type="slidenum">
              <a:rPr lang="en-US" smtClean="0"/>
              <a:pPr/>
              <a:t>‹#›</a:t>
            </a:fld>
            <a:endParaRPr lang="en-US" dirty="0"/>
          </a:p>
        </p:txBody>
      </p:sp>
    </p:spTree>
    <p:extLst>
      <p:ext uri="{BB962C8B-B14F-4D97-AF65-F5344CB8AC3E}">
        <p14:creationId xmlns="" xmlns:p14="http://schemas.microsoft.com/office/powerpoint/2010/main" val="2056796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D0587F-AC9C-45E6-8C79-79FCDAE72B4B}" type="datetimeFigureOut">
              <a:rPr lang="en-US" smtClean="0"/>
              <a:pPr/>
              <a:t>7/12/2012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8B9B61-B0DA-4D46-A1B6-D8989AF51450}" type="slidenum">
              <a:rPr lang="en-US" smtClean="0"/>
              <a:pPr/>
              <a:t>‹#›</a:t>
            </a:fld>
            <a:endParaRPr lang="en-US" dirty="0"/>
          </a:p>
        </p:txBody>
      </p:sp>
    </p:spTree>
    <p:extLst>
      <p:ext uri="{BB962C8B-B14F-4D97-AF65-F5344CB8AC3E}">
        <p14:creationId xmlns="" xmlns:p14="http://schemas.microsoft.com/office/powerpoint/2010/main" val="969260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D0587F-AC9C-45E6-8C79-79FCDAE72B4B}" type="datetimeFigureOut">
              <a:rPr lang="en-US" smtClean="0"/>
              <a:pPr/>
              <a:t>7/12/2012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8B9B61-B0DA-4D46-A1B6-D8989AF51450}" type="slidenum">
              <a:rPr lang="en-US" smtClean="0"/>
              <a:pPr/>
              <a:t>‹#›</a:t>
            </a:fld>
            <a:endParaRPr lang="en-US" dirty="0"/>
          </a:p>
        </p:txBody>
      </p:sp>
    </p:spTree>
    <p:extLst>
      <p:ext uri="{BB962C8B-B14F-4D97-AF65-F5344CB8AC3E}">
        <p14:creationId xmlns="" xmlns:p14="http://schemas.microsoft.com/office/powerpoint/2010/main" val="3732946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D0587F-AC9C-45E6-8C79-79FCDAE72B4B}" type="datetimeFigureOut">
              <a:rPr lang="en-US" smtClean="0"/>
              <a:pPr/>
              <a:t>7/12/2012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48B9B61-B0DA-4D46-A1B6-D8989AF51450}" type="slidenum">
              <a:rPr lang="en-US" smtClean="0"/>
              <a:pPr/>
              <a:t>‹#›</a:t>
            </a:fld>
            <a:endParaRPr lang="en-US" dirty="0"/>
          </a:p>
        </p:txBody>
      </p:sp>
    </p:spTree>
    <p:extLst>
      <p:ext uri="{BB962C8B-B14F-4D97-AF65-F5344CB8AC3E}">
        <p14:creationId xmlns="" xmlns:p14="http://schemas.microsoft.com/office/powerpoint/2010/main" val="338067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D0587F-AC9C-45E6-8C79-79FCDAE72B4B}" type="datetimeFigureOut">
              <a:rPr lang="en-US" smtClean="0"/>
              <a:pPr/>
              <a:t>7/12/2012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48B9B61-B0DA-4D46-A1B6-D8989AF51450}" type="slidenum">
              <a:rPr lang="en-US" smtClean="0"/>
              <a:pPr/>
              <a:t>‹#›</a:t>
            </a:fld>
            <a:endParaRPr lang="en-US" dirty="0"/>
          </a:p>
        </p:txBody>
      </p:sp>
    </p:spTree>
    <p:extLst>
      <p:ext uri="{BB962C8B-B14F-4D97-AF65-F5344CB8AC3E}">
        <p14:creationId xmlns="" xmlns:p14="http://schemas.microsoft.com/office/powerpoint/2010/main" val="3254737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D0587F-AC9C-45E6-8C79-79FCDAE72B4B}" type="datetimeFigureOut">
              <a:rPr lang="en-US" smtClean="0"/>
              <a:pPr/>
              <a:t>7/12/2012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48B9B61-B0DA-4D46-A1B6-D8989AF51450}" type="slidenum">
              <a:rPr lang="en-US" smtClean="0"/>
              <a:pPr/>
              <a:t>‹#›</a:t>
            </a:fld>
            <a:endParaRPr lang="en-US" dirty="0"/>
          </a:p>
        </p:txBody>
      </p:sp>
    </p:spTree>
    <p:extLst>
      <p:ext uri="{BB962C8B-B14F-4D97-AF65-F5344CB8AC3E}">
        <p14:creationId xmlns="" xmlns:p14="http://schemas.microsoft.com/office/powerpoint/2010/main" val="1930627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D0587F-AC9C-45E6-8C79-79FCDAE72B4B}" type="datetimeFigureOut">
              <a:rPr lang="en-US" smtClean="0"/>
              <a:pPr/>
              <a:t>7/12/2012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48B9B61-B0DA-4D46-A1B6-D8989AF51450}" type="slidenum">
              <a:rPr lang="en-US" smtClean="0"/>
              <a:pPr/>
              <a:t>‹#›</a:t>
            </a:fld>
            <a:endParaRPr lang="en-US" dirty="0"/>
          </a:p>
        </p:txBody>
      </p:sp>
    </p:spTree>
    <p:extLst>
      <p:ext uri="{BB962C8B-B14F-4D97-AF65-F5344CB8AC3E}">
        <p14:creationId xmlns="" xmlns:p14="http://schemas.microsoft.com/office/powerpoint/2010/main" val="4009196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D0587F-AC9C-45E6-8C79-79FCDAE72B4B}" type="datetimeFigureOut">
              <a:rPr lang="en-US" smtClean="0"/>
              <a:pPr/>
              <a:t>7/12/2012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48B9B61-B0DA-4D46-A1B6-D8989AF51450}" type="slidenum">
              <a:rPr lang="en-US" smtClean="0"/>
              <a:pPr/>
              <a:t>‹#›</a:t>
            </a:fld>
            <a:endParaRPr lang="en-US" dirty="0"/>
          </a:p>
        </p:txBody>
      </p:sp>
    </p:spTree>
    <p:extLst>
      <p:ext uri="{BB962C8B-B14F-4D97-AF65-F5344CB8AC3E}">
        <p14:creationId xmlns="" xmlns:p14="http://schemas.microsoft.com/office/powerpoint/2010/main" val="3177257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D0587F-AC9C-45E6-8C79-79FCDAE72B4B}" type="datetimeFigureOut">
              <a:rPr lang="en-US" smtClean="0"/>
              <a:pPr/>
              <a:t>7/12/2012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48B9B61-B0DA-4D46-A1B6-D8989AF51450}" type="slidenum">
              <a:rPr lang="en-US" smtClean="0"/>
              <a:pPr/>
              <a:t>‹#›</a:t>
            </a:fld>
            <a:endParaRPr lang="en-US" dirty="0"/>
          </a:p>
        </p:txBody>
      </p:sp>
    </p:spTree>
    <p:extLst>
      <p:ext uri="{BB962C8B-B14F-4D97-AF65-F5344CB8AC3E}">
        <p14:creationId xmlns="" xmlns:p14="http://schemas.microsoft.com/office/powerpoint/2010/main" val="561335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D0587F-AC9C-45E6-8C79-79FCDAE72B4B}" type="datetimeFigureOut">
              <a:rPr lang="en-US" smtClean="0"/>
              <a:pPr/>
              <a:t>7/12/2012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48B9B61-B0DA-4D46-A1B6-D8989AF51450}" type="slidenum">
              <a:rPr lang="en-US" smtClean="0"/>
              <a:pPr/>
              <a:t>‹#›</a:t>
            </a:fld>
            <a:endParaRPr lang="en-US" dirty="0"/>
          </a:p>
        </p:txBody>
      </p:sp>
    </p:spTree>
    <p:extLst>
      <p:ext uri="{BB962C8B-B14F-4D97-AF65-F5344CB8AC3E}">
        <p14:creationId xmlns="" xmlns:p14="http://schemas.microsoft.com/office/powerpoint/2010/main" val="208074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D0587F-AC9C-45E6-8C79-79FCDAE72B4B}" type="datetimeFigureOut">
              <a:rPr lang="en-US" smtClean="0"/>
              <a:pPr/>
              <a:t>7/12/2012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8B9B61-B0DA-4D46-A1B6-D8989AF51450}" type="slidenum">
              <a:rPr lang="en-US" smtClean="0"/>
              <a:pPr/>
              <a:t>‹#›</a:t>
            </a:fld>
            <a:endParaRPr lang="en-US" dirty="0"/>
          </a:p>
        </p:txBody>
      </p:sp>
    </p:spTree>
    <p:extLst>
      <p:ext uri="{BB962C8B-B14F-4D97-AF65-F5344CB8AC3E}">
        <p14:creationId xmlns="" xmlns:p14="http://schemas.microsoft.com/office/powerpoint/2010/main" val="3528382420"/>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8000" b="1" dirty="0" smtClean="0">
                <a:solidFill>
                  <a:schemeClr val="bg1"/>
                </a:solidFill>
              </a:rPr>
              <a:t>Chapter 5</a:t>
            </a:r>
            <a:br>
              <a:rPr lang="en-US" sz="8000" b="1" dirty="0" smtClean="0">
                <a:solidFill>
                  <a:schemeClr val="bg1"/>
                </a:solidFill>
              </a:rPr>
            </a:br>
            <a:r>
              <a:rPr lang="en-US" sz="8000" b="1" dirty="0" smtClean="0">
                <a:solidFill>
                  <a:schemeClr val="bg1"/>
                </a:solidFill>
              </a:rPr>
              <a:t>Question 4</a:t>
            </a:r>
            <a:br>
              <a:rPr lang="en-US" sz="8000" b="1" dirty="0" smtClean="0">
                <a:solidFill>
                  <a:schemeClr val="bg1"/>
                </a:solidFill>
              </a:rPr>
            </a:br>
            <a:endParaRPr lang="en-US" sz="8000" b="1" dirty="0">
              <a:solidFill>
                <a:schemeClr val="bg1"/>
              </a:solidFill>
            </a:endParaRPr>
          </a:p>
        </p:txBody>
      </p:sp>
      <p:sp>
        <p:nvSpPr>
          <p:cNvPr id="3" name="Subtitle 2"/>
          <p:cNvSpPr>
            <a:spLocks noGrp="1"/>
          </p:cNvSpPr>
          <p:nvPr>
            <p:ph type="subTitle" idx="1"/>
          </p:nvPr>
        </p:nvSpPr>
        <p:spPr/>
        <p:txBody>
          <a:bodyPr/>
          <a:lstStyle/>
          <a:p>
            <a:r>
              <a:rPr lang="en-US" b="1" dirty="0" smtClean="0">
                <a:solidFill>
                  <a:schemeClr val="bg1"/>
                </a:solidFill>
              </a:rPr>
              <a:t>Presented by: Groups 6&amp;7</a:t>
            </a:r>
          </a:p>
          <a:p>
            <a:r>
              <a:rPr lang="en-US" b="1" dirty="0" smtClean="0">
                <a:solidFill>
                  <a:schemeClr val="bg1"/>
                </a:solidFill>
              </a:rPr>
              <a:t>Teri, Kate, Susan, Jen &amp; Julie </a:t>
            </a:r>
            <a:endParaRPr lang="en-US" b="1" dirty="0">
              <a:solidFill>
                <a:schemeClr val="bg1"/>
              </a:solidFill>
            </a:endParaRPr>
          </a:p>
        </p:txBody>
      </p:sp>
    </p:spTree>
    <p:extLst>
      <p:ext uri="{BB962C8B-B14F-4D97-AF65-F5344CB8AC3E}">
        <p14:creationId xmlns="" xmlns:p14="http://schemas.microsoft.com/office/powerpoint/2010/main" val="31465418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Autofit/>
          </a:bodyPr>
          <a:lstStyle/>
          <a:p>
            <a:pPr marL="0" indent="0">
              <a:buNone/>
            </a:pPr>
            <a:r>
              <a:rPr lang="en-CA" sz="3600" b="1" dirty="0" smtClean="0">
                <a:solidFill>
                  <a:schemeClr val="bg1"/>
                </a:solidFill>
              </a:rPr>
              <a:t>He would have to measure the effectiveness of the game on his student’s knowledge. For example see what they knew before and then test them after they have been doing the game for a few days. This would allow him to measure if the technology is increasing the student’s math skills.</a:t>
            </a:r>
            <a:endParaRPr lang="en-US" sz="3600" b="1" dirty="0" smtClean="0">
              <a:solidFill>
                <a:schemeClr val="bg1"/>
              </a:solidFill>
            </a:endParaRPr>
          </a:p>
          <a:p>
            <a:pPr marL="0" indent="0">
              <a:buNone/>
            </a:pPr>
            <a:r>
              <a:rPr lang="en-CA" sz="3600" b="1" dirty="0" smtClean="0">
                <a:solidFill>
                  <a:schemeClr val="bg1"/>
                </a:solidFill>
              </a:rPr>
              <a:t> </a:t>
            </a:r>
            <a:endParaRPr lang="en-US" sz="3600" b="1" dirty="0" smtClean="0">
              <a:solidFill>
                <a:schemeClr val="bg1"/>
              </a:solidFill>
            </a:endParaRPr>
          </a:p>
        </p:txBody>
      </p:sp>
    </p:spTree>
    <p:extLst>
      <p:ext uri="{BB962C8B-B14F-4D97-AF65-F5344CB8AC3E}">
        <p14:creationId xmlns="" xmlns:p14="http://schemas.microsoft.com/office/powerpoint/2010/main" val="13812901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25000" lnSpcReduction="20000"/>
          </a:bodyPr>
          <a:lstStyle/>
          <a:p>
            <a:pPr marL="0" indent="0">
              <a:buNone/>
            </a:pPr>
            <a:r>
              <a:rPr lang="en-CA" sz="14400" b="1" dirty="0" smtClean="0">
                <a:solidFill>
                  <a:schemeClr val="bg1"/>
                </a:solidFill>
              </a:rPr>
              <a:t>Flash Jeopardy games were designed by a teacher for use in the classroom as a SmartBoard review.  He can play the game offline if he does not want to run into technical difficulties.  He will just need to download the free Jeopardy Player and create a special folder for any games he acquires. If he is not sure how to create a new game he can find a demonstration clip that will walk him through the process of making, saving, and playing a Flash Jeopardy game.</a:t>
            </a:r>
            <a:endParaRPr lang="en-US" sz="14400" b="1" dirty="0" smtClean="0">
              <a:solidFill>
                <a:schemeClr val="bg1"/>
              </a:solidFill>
            </a:endParaRPr>
          </a:p>
          <a:p>
            <a:pPr marL="0" indent="0">
              <a:buNone/>
            </a:pPr>
            <a:r>
              <a:rPr lang="en-CA" sz="14400" dirty="0" smtClean="0"/>
              <a:t> </a:t>
            </a:r>
            <a:endParaRPr lang="en-US" sz="14400" dirty="0" smtClean="0"/>
          </a:p>
          <a:p>
            <a:endParaRPr lang="en-CA" sz="11200" dirty="0" smtClean="0"/>
          </a:p>
          <a:p>
            <a:endParaRPr lang="en-CA" sz="11200" dirty="0"/>
          </a:p>
          <a:p>
            <a:endParaRPr lang="en-US" sz="4600" dirty="0" smtClean="0"/>
          </a:p>
          <a:p>
            <a:r>
              <a:rPr lang="en-CA" sz="4600" dirty="0" smtClean="0"/>
              <a:t> </a:t>
            </a:r>
            <a:endParaRPr lang="en-US" sz="4600" dirty="0" smtClean="0"/>
          </a:p>
          <a:p>
            <a:endParaRPr lang="en-US" dirty="0" smtClean="0"/>
          </a:p>
          <a:p>
            <a:endParaRPr lang="en-US" dirty="0" smtClean="0"/>
          </a:p>
          <a:p>
            <a:endParaRPr lang="en-US" dirty="0"/>
          </a:p>
        </p:txBody>
      </p:sp>
    </p:spTree>
    <p:extLst>
      <p:ext uri="{BB962C8B-B14F-4D97-AF65-F5344CB8AC3E}">
        <p14:creationId xmlns="" xmlns:p14="http://schemas.microsoft.com/office/powerpoint/2010/main" val="19679267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endParaRPr lang="en-US" dirty="0"/>
          </a:p>
        </p:txBody>
      </p:sp>
      <p:sp>
        <p:nvSpPr>
          <p:cNvPr id="3" name="Content Placeholder 2"/>
          <p:cNvSpPr>
            <a:spLocks noGrp="1"/>
          </p:cNvSpPr>
          <p:nvPr>
            <p:ph idx="1"/>
          </p:nvPr>
        </p:nvSpPr>
        <p:spPr/>
        <p:txBody>
          <a:bodyPr>
            <a:normAutofit/>
          </a:bodyPr>
          <a:lstStyle/>
          <a:p>
            <a:pPr marL="0" indent="0">
              <a:buNone/>
            </a:pPr>
            <a:r>
              <a:rPr lang="en-CA" sz="3600" b="1" dirty="0" smtClean="0">
                <a:solidFill>
                  <a:schemeClr val="bg1"/>
                </a:solidFill>
              </a:rPr>
              <a:t>Since he is already used to PowerPoint he will find the Flash version quicker and much easier than the tediousness of changing many PowerPoint slides.</a:t>
            </a:r>
            <a:endParaRPr lang="en-US" sz="3600" b="1" dirty="0" smtClean="0">
              <a:solidFill>
                <a:schemeClr val="bg1"/>
              </a:solidFill>
            </a:endParaRPr>
          </a:p>
          <a:p>
            <a:pPr marL="0" indent="0">
              <a:buNone/>
            </a:pPr>
            <a:endParaRPr lang="en-US" sz="3600" b="1" dirty="0">
              <a:solidFill>
                <a:schemeClr val="bg1"/>
              </a:solidFill>
            </a:endParaRPr>
          </a:p>
        </p:txBody>
      </p:sp>
    </p:spTree>
    <p:extLst>
      <p:ext uri="{BB962C8B-B14F-4D97-AF65-F5344CB8AC3E}">
        <p14:creationId xmlns="" xmlns:p14="http://schemas.microsoft.com/office/powerpoint/2010/main" val="10595479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rPr>
              <a:t>Mr. Emerson vs. Technology</a:t>
            </a:r>
            <a:endParaRPr lang="en-US" b="1" dirty="0">
              <a:solidFill>
                <a:schemeClr val="bg1"/>
              </a:solidFill>
            </a:endParaRPr>
          </a:p>
        </p:txBody>
      </p:sp>
      <p:sp>
        <p:nvSpPr>
          <p:cNvPr id="3" name="Content Placeholder 2"/>
          <p:cNvSpPr>
            <a:spLocks noGrp="1"/>
          </p:cNvSpPr>
          <p:nvPr>
            <p:ph idx="1"/>
          </p:nvPr>
        </p:nvSpPr>
        <p:spPr/>
        <p:txBody>
          <a:bodyPr/>
          <a:lstStyle/>
          <a:p>
            <a:endParaRPr lang="en-US" dirty="0"/>
          </a:p>
        </p:txBody>
      </p:sp>
      <p:pic>
        <p:nvPicPr>
          <p:cNvPr id="5122" name="Picture 2" descr="C:\Users\susan.holden\AppData\Local\Microsoft\Windows\Temporary Internet Files\Content.IE5\F270KA1G\MP900422581[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38200" y="1219445"/>
            <a:ext cx="7543800" cy="624987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937449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bg1"/>
                </a:solidFill>
              </a:rPr>
              <a:t>TECH-PACK in Action:</a:t>
            </a:r>
            <a:br>
              <a:rPr lang="en-US" b="1" dirty="0" smtClean="0">
                <a:solidFill>
                  <a:schemeClr val="bg1"/>
                </a:solidFill>
              </a:rPr>
            </a:br>
            <a:r>
              <a:rPr lang="en-US" b="1" dirty="0" smtClean="0">
                <a:solidFill>
                  <a:schemeClr val="bg1"/>
                </a:solidFill>
              </a:rPr>
              <a:t>Analyze a Scenario</a:t>
            </a:r>
            <a:endParaRPr lang="en-US" b="1" dirty="0">
              <a:solidFill>
                <a:schemeClr val="bg1"/>
              </a:solidFill>
            </a:endParaRPr>
          </a:p>
        </p:txBody>
      </p:sp>
      <p:sp>
        <p:nvSpPr>
          <p:cNvPr id="3" name="Content Placeholder 2"/>
          <p:cNvSpPr>
            <a:spLocks noGrp="1"/>
          </p:cNvSpPr>
          <p:nvPr>
            <p:ph idx="1"/>
          </p:nvPr>
        </p:nvSpPr>
        <p:spPr/>
        <p:txBody>
          <a:bodyPr/>
          <a:lstStyle/>
          <a:p>
            <a:pPr marL="0" indent="0">
              <a:buNone/>
            </a:pPr>
            <a:r>
              <a:rPr lang="en-US" b="1" dirty="0" smtClean="0">
                <a:solidFill>
                  <a:schemeClr val="bg1"/>
                </a:solidFill>
              </a:rPr>
              <a:t>Mr. Emerson wants his students math grades to improve and has been told about the use of interactive whiteboard activities that use game formats such as Jeopardy for practicing math concepts. </a:t>
            </a:r>
            <a:endParaRPr lang="en-US" b="1" dirty="0">
              <a:solidFill>
                <a:schemeClr val="bg1"/>
              </a:solidFill>
            </a:endParaRPr>
          </a:p>
        </p:txBody>
      </p:sp>
      <p:pic>
        <p:nvPicPr>
          <p:cNvPr id="4100" name="Picture 4" descr="C:\Users\susan.holden\AppData\Local\Microsoft\Windows\Temporary Internet Files\Content.IE5\UO8H1FOF\MP900399542[2].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62400" y="3750425"/>
            <a:ext cx="3685888" cy="294871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185444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3868598146"/>
              </p:ext>
            </p:extLst>
          </p:nvPr>
        </p:nvGraphicFramePr>
        <p:xfrm>
          <a:off x="381000" y="419325"/>
          <a:ext cx="8305800" cy="7349064"/>
        </p:xfrm>
        <a:graphic>
          <a:graphicData uri="http://schemas.openxmlformats.org/drawingml/2006/table">
            <a:tbl>
              <a:tblPr firstRow="1" firstCol="1" bandRow="1" bandCol="1">
                <a:tableStyleId>{5C22544A-7EE6-4342-B048-85BDC9FD1C3A}</a:tableStyleId>
              </a:tblPr>
              <a:tblGrid>
                <a:gridCol w="1306795"/>
                <a:gridCol w="2782331"/>
                <a:gridCol w="4216674"/>
              </a:tblGrid>
              <a:tr h="643464">
                <a:tc>
                  <a:txBody>
                    <a:bodyPr/>
                    <a:lstStyle/>
                    <a:p>
                      <a:pPr marL="0" marR="0">
                        <a:spcBef>
                          <a:spcPts val="0"/>
                        </a:spcBef>
                        <a:spcAft>
                          <a:spcPts val="0"/>
                        </a:spcAft>
                      </a:pPr>
                      <a:r>
                        <a:rPr lang="en-US" sz="1600" dirty="0">
                          <a:solidFill>
                            <a:schemeClr val="bg1"/>
                          </a:solidFill>
                          <a:effectLst/>
                        </a:rPr>
                        <a:t>Tech-PACK Components</a:t>
                      </a:r>
                      <a:endParaRPr lang="en-US" sz="1600" dirty="0">
                        <a:solidFill>
                          <a:schemeClr val="bg1"/>
                        </a:solidFill>
                        <a:effectLst/>
                        <a:latin typeface="Times New Roman"/>
                        <a:ea typeface="Times New Roman"/>
                      </a:endParaRPr>
                    </a:p>
                  </a:txBody>
                  <a:tcPr marL="68580" marR="68580" marT="0" marB="0">
                    <a:solidFill>
                      <a:schemeClr val="accent3"/>
                    </a:solidFill>
                  </a:tcPr>
                </a:tc>
                <a:tc>
                  <a:txBody>
                    <a:bodyPr/>
                    <a:lstStyle/>
                    <a:p>
                      <a:pPr marL="0" marR="0">
                        <a:spcBef>
                          <a:spcPts val="0"/>
                        </a:spcBef>
                        <a:spcAft>
                          <a:spcPts val="0"/>
                        </a:spcAft>
                      </a:pPr>
                      <a:r>
                        <a:rPr lang="en-US" sz="1600" dirty="0">
                          <a:solidFill>
                            <a:schemeClr val="bg1"/>
                          </a:solidFill>
                          <a:effectLst/>
                        </a:rPr>
                        <a:t>What is Known</a:t>
                      </a:r>
                      <a:endParaRPr lang="en-US" sz="1600" dirty="0">
                        <a:solidFill>
                          <a:schemeClr val="bg1"/>
                        </a:solidFill>
                        <a:effectLst/>
                        <a:latin typeface="Times New Roman"/>
                        <a:ea typeface="Times New Roman"/>
                      </a:endParaRPr>
                    </a:p>
                  </a:txBody>
                  <a:tcPr marL="68580" marR="68580" marT="0" marB="0">
                    <a:solidFill>
                      <a:schemeClr val="accent3"/>
                    </a:solidFill>
                  </a:tcPr>
                </a:tc>
                <a:tc>
                  <a:txBody>
                    <a:bodyPr/>
                    <a:lstStyle/>
                    <a:p>
                      <a:pPr marL="0" marR="0">
                        <a:spcBef>
                          <a:spcPts val="0"/>
                        </a:spcBef>
                        <a:spcAft>
                          <a:spcPts val="0"/>
                        </a:spcAft>
                      </a:pPr>
                      <a:r>
                        <a:rPr lang="en-US" sz="1600" dirty="0">
                          <a:solidFill>
                            <a:schemeClr val="bg1"/>
                          </a:solidFill>
                          <a:effectLst/>
                        </a:rPr>
                        <a:t>What Must be Learned</a:t>
                      </a:r>
                      <a:endParaRPr lang="en-US" sz="1600" dirty="0">
                        <a:solidFill>
                          <a:schemeClr val="bg1"/>
                        </a:solidFill>
                        <a:effectLst/>
                        <a:latin typeface="Times New Roman"/>
                        <a:ea typeface="Times New Roman"/>
                      </a:endParaRPr>
                    </a:p>
                  </a:txBody>
                  <a:tcPr marL="68580" marR="68580" marT="0" marB="0">
                    <a:solidFill>
                      <a:schemeClr val="accent3"/>
                    </a:solidFill>
                  </a:tcPr>
                </a:tc>
              </a:tr>
              <a:tr h="5753325">
                <a:tc>
                  <a:txBody>
                    <a:bodyPr/>
                    <a:lstStyle/>
                    <a:p>
                      <a:pPr marL="0" marR="0">
                        <a:spcBef>
                          <a:spcPts val="0"/>
                        </a:spcBef>
                        <a:spcAft>
                          <a:spcPts val="0"/>
                        </a:spcAft>
                      </a:pPr>
                      <a:r>
                        <a:rPr lang="en-US" sz="1800" dirty="0" smtClean="0">
                          <a:solidFill>
                            <a:schemeClr val="bg1"/>
                          </a:solidFill>
                          <a:effectLst/>
                        </a:rPr>
                        <a:t>Technology</a:t>
                      </a:r>
                      <a:endParaRPr lang="en-US" sz="1800" dirty="0">
                        <a:solidFill>
                          <a:schemeClr val="bg1"/>
                        </a:solidFill>
                        <a:effectLst/>
                        <a:latin typeface="Times New Roman"/>
                        <a:ea typeface="Times New Roman"/>
                      </a:endParaRPr>
                    </a:p>
                  </a:txBody>
                  <a:tcPr marL="68580" marR="68580" marT="0" marB="0">
                    <a:solidFill>
                      <a:schemeClr val="tx2">
                        <a:lumMod val="90000"/>
                      </a:schemeClr>
                    </a:solidFill>
                  </a:tcPr>
                </a:tc>
                <a:tc>
                  <a:txBody>
                    <a:bodyPr/>
                    <a:lstStyle/>
                    <a:p>
                      <a:pPr marL="0" marR="0" indent="0">
                        <a:spcBef>
                          <a:spcPts val="0"/>
                        </a:spcBef>
                        <a:spcAft>
                          <a:spcPts val="0"/>
                        </a:spcAft>
                        <a:buFontTx/>
                        <a:buNone/>
                      </a:pPr>
                      <a:r>
                        <a:rPr lang="en-US" sz="2000" b="1" dirty="0" smtClean="0">
                          <a:effectLst/>
                        </a:rPr>
                        <a:t>Mr</a:t>
                      </a:r>
                      <a:r>
                        <a:rPr lang="en-US" sz="2000" b="1" dirty="0">
                          <a:effectLst/>
                        </a:rPr>
                        <a:t>. Emerson has learned about Smart Board activities in game format (such as Jeopardy) that teach math concepts from a colleague</a:t>
                      </a:r>
                      <a:r>
                        <a:rPr lang="en-US" sz="2000" b="1" dirty="0" smtClean="0">
                          <a:effectLst/>
                        </a:rPr>
                        <a:t>.</a:t>
                      </a:r>
                    </a:p>
                    <a:p>
                      <a:pPr marL="342900" marR="0" indent="-342900">
                        <a:spcBef>
                          <a:spcPts val="0"/>
                        </a:spcBef>
                        <a:spcAft>
                          <a:spcPts val="0"/>
                        </a:spcAft>
                        <a:buFontTx/>
                        <a:buChar char="-"/>
                      </a:pPr>
                      <a:endParaRPr lang="en-US" sz="2000" b="1" dirty="0">
                        <a:effectLst/>
                      </a:endParaRPr>
                    </a:p>
                    <a:p>
                      <a:pPr marL="0" marR="0">
                        <a:spcBef>
                          <a:spcPts val="0"/>
                        </a:spcBef>
                        <a:spcAft>
                          <a:spcPts val="0"/>
                        </a:spcAft>
                      </a:pPr>
                      <a:r>
                        <a:rPr lang="en-US" sz="2000" b="1" dirty="0">
                          <a:effectLst/>
                        </a:rPr>
                        <a:t>- Mr. Emerson currently has a Smart Board in his classroom but only uses it for his PowerPoint presentations.</a:t>
                      </a:r>
                    </a:p>
                    <a:p>
                      <a:pPr marL="0" marR="0">
                        <a:spcBef>
                          <a:spcPts val="0"/>
                        </a:spcBef>
                        <a:spcAft>
                          <a:spcPts val="0"/>
                        </a:spcAft>
                      </a:pPr>
                      <a:r>
                        <a:rPr lang="en-US" sz="2000" b="1" dirty="0">
                          <a:effectLst/>
                        </a:rPr>
                        <a:t> </a:t>
                      </a:r>
                      <a:endParaRPr lang="en-US" sz="2000" b="1" dirty="0">
                        <a:effectLst/>
                        <a:latin typeface="Times New Roman"/>
                        <a:ea typeface="Times New Roman"/>
                      </a:endParaRPr>
                    </a:p>
                  </a:txBody>
                  <a:tcPr marL="68580" marR="68580" marT="0" marB="0">
                    <a:solidFill>
                      <a:schemeClr val="tx2">
                        <a:lumMod val="90000"/>
                      </a:schemeClr>
                    </a:solidFill>
                  </a:tcPr>
                </a:tc>
                <a:tc>
                  <a:txBody>
                    <a:bodyPr/>
                    <a:lstStyle/>
                    <a:p>
                      <a:pPr marL="0" marR="0" indent="0">
                        <a:spcBef>
                          <a:spcPts val="0"/>
                        </a:spcBef>
                        <a:spcAft>
                          <a:spcPts val="0"/>
                        </a:spcAft>
                        <a:buFontTx/>
                        <a:buNone/>
                      </a:pPr>
                      <a:r>
                        <a:rPr lang="en-US" sz="2000" b="1" dirty="0" smtClean="0">
                          <a:effectLst/>
                        </a:rPr>
                        <a:t>Mr</a:t>
                      </a:r>
                      <a:r>
                        <a:rPr lang="en-US" sz="2000" b="1" dirty="0">
                          <a:effectLst/>
                        </a:rPr>
                        <a:t>. Emerson must first learn, himself, how to prepare and feel comfortable with these activities before he can expect his students to find success with them. </a:t>
                      </a:r>
                      <a:endParaRPr lang="en-US" sz="2000" b="1" dirty="0" smtClean="0">
                        <a:effectLst/>
                      </a:endParaRPr>
                    </a:p>
                    <a:p>
                      <a:pPr marL="267335" marR="0" indent="-342900">
                        <a:spcBef>
                          <a:spcPts val="0"/>
                        </a:spcBef>
                        <a:spcAft>
                          <a:spcPts val="0"/>
                        </a:spcAft>
                        <a:buFontTx/>
                        <a:buChar char="-"/>
                      </a:pPr>
                      <a:endParaRPr lang="en-US" sz="2000" b="1" dirty="0">
                        <a:effectLst/>
                      </a:endParaRPr>
                    </a:p>
                    <a:p>
                      <a:pPr marL="0" marR="0" indent="0">
                        <a:spcBef>
                          <a:spcPts val="0"/>
                        </a:spcBef>
                        <a:spcAft>
                          <a:spcPts val="0"/>
                        </a:spcAft>
                        <a:buFontTx/>
                        <a:buNone/>
                      </a:pPr>
                      <a:r>
                        <a:rPr lang="en-US" sz="2000" b="1" dirty="0" smtClean="0">
                          <a:effectLst/>
                        </a:rPr>
                        <a:t>He </a:t>
                      </a:r>
                      <a:r>
                        <a:rPr lang="en-US" sz="2000" b="1" dirty="0">
                          <a:effectLst/>
                        </a:rPr>
                        <a:t>needs to become familiar with the interactive whiteboard activity software called Notebook</a:t>
                      </a:r>
                      <a:r>
                        <a:rPr lang="en-US" sz="2000" b="1" dirty="0" smtClean="0">
                          <a:effectLst/>
                        </a:rPr>
                        <a:t>.</a:t>
                      </a:r>
                    </a:p>
                    <a:p>
                      <a:pPr marL="267335" marR="0" indent="-342900">
                        <a:spcBef>
                          <a:spcPts val="0"/>
                        </a:spcBef>
                        <a:spcAft>
                          <a:spcPts val="0"/>
                        </a:spcAft>
                        <a:buFontTx/>
                        <a:buChar char="-"/>
                      </a:pPr>
                      <a:endParaRPr lang="en-US" sz="2000" b="1" dirty="0">
                        <a:effectLst/>
                      </a:endParaRPr>
                    </a:p>
                    <a:p>
                      <a:pPr marL="21590" marR="0" indent="-97155">
                        <a:spcBef>
                          <a:spcPts val="0"/>
                        </a:spcBef>
                        <a:spcAft>
                          <a:spcPts val="0"/>
                        </a:spcAft>
                      </a:pPr>
                      <a:r>
                        <a:rPr lang="en-US" sz="2000" b="1" dirty="0">
                          <a:effectLst/>
                        </a:rPr>
                        <a:t>-Notebook will give the lesson the interactive qualities. For example, the teacher may use Notebook to develop a lesson that allows students to move objects around or touch the screen to enter an answer of a math question.</a:t>
                      </a:r>
                    </a:p>
                    <a:p>
                      <a:pPr marL="21590" marR="0" indent="-97155">
                        <a:spcBef>
                          <a:spcPts val="0"/>
                        </a:spcBef>
                        <a:spcAft>
                          <a:spcPts val="0"/>
                        </a:spcAft>
                      </a:pPr>
                      <a:r>
                        <a:rPr lang="en-US" sz="2000" b="1" dirty="0">
                          <a:effectLst/>
                        </a:rPr>
                        <a:t>-There are many free downloads to those who purchase a whiteboard and there are also lesson plans available in sites such as ABCTeach or TeacherVision.</a:t>
                      </a:r>
                    </a:p>
                    <a:p>
                      <a:pPr marL="194310" marR="0" indent="-269875">
                        <a:spcBef>
                          <a:spcPts val="0"/>
                        </a:spcBef>
                        <a:spcAft>
                          <a:spcPts val="0"/>
                        </a:spcAft>
                      </a:pPr>
                      <a:r>
                        <a:rPr lang="en-US" sz="2000" b="1" dirty="0">
                          <a:effectLst/>
                        </a:rPr>
                        <a:t> </a:t>
                      </a:r>
                      <a:endParaRPr lang="en-US" sz="2000" b="1" dirty="0">
                        <a:effectLst/>
                        <a:latin typeface="Times New Roman"/>
                        <a:ea typeface="Times New Roman"/>
                      </a:endParaRPr>
                    </a:p>
                  </a:txBody>
                  <a:tcPr marL="68580" marR="68580" marT="0" marB="0"/>
                </a:tc>
              </a:tr>
            </a:tbl>
          </a:graphicData>
        </a:graphic>
      </p:graphicFrame>
    </p:spTree>
    <p:extLst>
      <p:ext uri="{BB962C8B-B14F-4D97-AF65-F5344CB8AC3E}">
        <p14:creationId xmlns="" xmlns:p14="http://schemas.microsoft.com/office/powerpoint/2010/main" val="32257632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6" name="Content Placeholder 5"/>
          <p:cNvGraphicFramePr>
            <a:graphicFrameLocks noGrp="1"/>
          </p:cNvGraphicFramePr>
          <p:nvPr>
            <p:ph idx="1"/>
            <p:extLst>
              <p:ext uri="{D42A27DB-BD31-4B8C-83A1-F6EECF244321}">
                <p14:modId xmlns="" xmlns:p14="http://schemas.microsoft.com/office/powerpoint/2010/main" val="293829760"/>
              </p:ext>
            </p:extLst>
          </p:nvPr>
        </p:nvGraphicFramePr>
        <p:xfrm>
          <a:off x="380999" y="457200"/>
          <a:ext cx="8458201" cy="6096000"/>
        </p:xfrm>
        <a:graphic>
          <a:graphicData uri="http://schemas.openxmlformats.org/drawingml/2006/table">
            <a:tbl>
              <a:tblPr firstRow="1" firstCol="1" bandRow="1" bandCol="1">
                <a:tableStyleId>{5C22544A-7EE6-4342-B048-85BDC9FD1C3A}</a:tableStyleId>
              </a:tblPr>
              <a:tblGrid>
                <a:gridCol w="1645346"/>
                <a:gridCol w="2687406"/>
                <a:gridCol w="4125449"/>
              </a:tblGrid>
              <a:tr h="6096000">
                <a:tc>
                  <a:txBody>
                    <a:bodyPr/>
                    <a:lstStyle/>
                    <a:p>
                      <a:pPr marL="0" marR="0">
                        <a:spcBef>
                          <a:spcPts val="0"/>
                        </a:spcBef>
                        <a:spcAft>
                          <a:spcPts val="0"/>
                        </a:spcAft>
                      </a:pPr>
                      <a:r>
                        <a:rPr lang="en-US" sz="2000" dirty="0">
                          <a:solidFill>
                            <a:schemeClr val="bg1"/>
                          </a:solidFill>
                          <a:effectLst/>
                        </a:rPr>
                        <a:t>Pedagogy</a:t>
                      </a:r>
                      <a:endParaRPr lang="en-US" sz="2000" dirty="0">
                        <a:solidFill>
                          <a:schemeClr val="bg1"/>
                        </a:solidFill>
                        <a:effectLst/>
                        <a:latin typeface="Times New Roman"/>
                        <a:ea typeface="Times New Roman"/>
                      </a:endParaRPr>
                    </a:p>
                  </a:txBody>
                  <a:tcPr marL="68580" marR="68580" marT="0" marB="0">
                    <a:solidFill>
                      <a:schemeClr val="tx2">
                        <a:lumMod val="90000"/>
                      </a:schemeClr>
                    </a:solidFill>
                  </a:tcPr>
                </a:tc>
                <a:tc>
                  <a:txBody>
                    <a:bodyPr/>
                    <a:lstStyle/>
                    <a:p>
                      <a:pPr marL="0" marR="0" lvl="0" indent="0">
                        <a:spcBef>
                          <a:spcPts val="0"/>
                        </a:spcBef>
                        <a:spcAft>
                          <a:spcPts val="0"/>
                        </a:spcAft>
                        <a:buFont typeface="Times New Roman"/>
                        <a:buNone/>
                        <a:tabLst>
                          <a:tab pos="31750" algn="l"/>
                        </a:tabLst>
                      </a:pPr>
                      <a:r>
                        <a:rPr lang="en-US" sz="2000" dirty="0" smtClean="0">
                          <a:solidFill>
                            <a:schemeClr val="bg1"/>
                          </a:solidFill>
                          <a:effectLst/>
                        </a:rPr>
                        <a:t>-He </a:t>
                      </a:r>
                      <a:r>
                        <a:rPr lang="en-US" sz="2000" dirty="0">
                          <a:solidFill>
                            <a:schemeClr val="bg1"/>
                          </a:solidFill>
                          <a:effectLst/>
                        </a:rPr>
                        <a:t>is viewed as a successful teacher.</a:t>
                      </a:r>
                    </a:p>
                    <a:p>
                      <a:pPr marL="0" marR="0" lvl="0" indent="0">
                        <a:spcBef>
                          <a:spcPts val="0"/>
                        </a:spcBef>
                        <a:spcAft>
                          <a:spcPts val="0"/>
                        </a:spcAft>
                        <a:buFont typeface="Times New Roman"/>
                        <a:buNone/>
                        <a:tabLst>
                          <a:tab pos="31750" algn="l"/>
                        </a:tabLst>
                      </a:pPr>
                      <a:r>
                        <a:rPr lang="en-US" sz="2000" dirty="0">
                          <a:solidFill>
                            <a:schemeClr val="bg1"/>
                          </a:solidFill>
                          <a:effectLst/>
                        </a:rPr>
                        <a:t>-Most of his students enjoy his class and make good grades</a:t>
                      </a:r>
                    </a:p>
                    <a:p>
                      <a:pPr marL="0" marR="0" lvl="0" indent="0">
                        <a:spcBef>
                          <a:spcPts val="0"/>
                        </a:spcBef>
                        <a:spcAft>
                          <a:spcPts val="0"/>
                        </a:spcAft>
                        <a:buFont typeface="Times New Roman"/>
                        <a:buNone/>
                        <a:tabLst>
                          <a:tab pos="31750" algn="l"/>
                        </a:tabLst>
                      </a:pPr>
                      <a:r>
                        <a:rPr lang="en-US" sz="2000" dirty="0">
                          <a:solidFill>
                            <a:schemeClr val="bg1"/>
                          </a:solidFill>
                          <a:effectLst/>
                        </a:rPr>
                        <a:t>-He cares about how his students are doing in his course</a:t>
                      </a:r>
                      <a:r>
                        <a:rPr lang="en-US" sz="2000" dirty="0" smtClean="0">
                          <a:solidFill>
                            <a:schemeClr val="bg1"/>
                          </a:solidFill>
                          <a:effectLst/>
                        </a:rPr>
                        <a:t>.</a:t>
                      </a:r>
                    </a:p>
                    <a:p>
                      <a:pPr marL="0" marR="0" lvl="0" indent="0">
                        <a:spcBef>
                          <a:spcPts val="0"/>
                        </a:spcBef>
                        <a:spcAft>
                          <a:spcPts val="0"/>
                        </a:spcAft>
                        <a:buFont typeface="Times New Roman"/>
                        <a:buNone/>
                        <a:tabLst>
                          <a:tab pos="31750" algn="l"/>
                        </a:tabLst>
                      </a:pPr>
                      <a:endParaRPr lang="en-US" sz="2000" dirty="0">
                        <a:solidFill>
                          <a:schemeClr val="bg1"/>
                        </a:solidFill>
                        <a:effectLst/>
                      </a:endParaRPr>
                    </a:p>
                    <a:p>
                      <a:pPr marL="0" marR="0" lvl="0" indent="0">
                        <a:spcBef>
                          <a:spcPts val="0"/>
                        </a:spcBef>
                        <a:spcAft>
                          <a:spcPts val="0"/>
                        </a:spcAft>
                        <a:buFont typeface="Times New Roman"/>
                        <a:buNone/>
                        <a:tabLst>
                          <a:tab pos="31750" algn="l"/>
                        </a:tabLst>
                      </a:pPr>
                      <a:r>
                        <a:rPr lang="en-US" sz="2000" dirty="0">
                          <a:solidFill>
                            <a:schemeClr val="bg1"/>
                          </a:solidFill>
                          <a:effectLst/>
                        </a:rPr>
                        <a:t>-A colleague told him that his students find review games such as Jeopardy on the Smart Board engaging and motivational so Mr. Emerson is hoping the same will be true for his students.</a:t>
                      </a:r>
                    </a:p>
                    <a:p>
                      <a:pPr marL="31750" marR="0">
                        <a:spcBef>
                          <a:spcPts val="0"/>
                        </a:spcBef>
                        <a:spcAft>
                          <a:spcPts val="0"/>
                        </a:spcAft>
                        <a:tabLst>
                          <a:tab pos="31750" algn="l"/>
                        </a:tabLst>
                      </a:pPr>
                      <a:r>
                        <a:rPr lang="en-US" sz="2000" dirty="0">
                          <a:solidFill>
                            <a:schemeClr val="bg1"/>
                          </a:solidFill>
                          <a:effectLst/>
                        </a:rPr>
                        <a:t> </a:t>
                      </a:r>
                      <a:endParaRPr lang="en-US" sz="2000" dirty="0">
                        <a:solidFill>
                          <a:schemeClr val="bg1"/>
                        </a:solidFill>
                        <a:effectLst/>
                        <a:latin typeface="Times New Roman"/>
                        <a:ea typeface="Times New Roman"/>
                      </a:endParaRPr>
                    </a:p>
                  </a:txBody>
                  <a:tcPr marL="68580" marR="68580" marT="0" marB="0">
                    <a:solidFill>
                      <a:schemeClr val="tx2">
                        <a:lumMod val="90000"/>
                      </a:schemeClr>
                    </a:solidFill>
                  </a:tcPr>
                </a:tc>
                <a:tc>
                  <a:txBody>
                    <a:bodyPr/>
                    <a:lstStyle/>
                    <a:p>
                      <a:pPr marL="0" marR="0">
                        <a:spcBef>
                          <a:spcPts val="0"/>
                        </a:spcBef>
                        <a:spcAft>
                          <a:spcPts val="0"/>
                        </a:spcAft>
                      </a:pPr>
                      <a:r>
                        <a:rPr lang="en-US" sz="2000" dirty="0">
                          <a:solidFill>
                            <a:schemeClr val="bg1"/>
                          </a:solidFill>
                          <a:effectLst/>
                        </a:rPr>
                        <a:t>-the students must feel these activities are helping them in order for them to be </a:t>
                      </a:r>
                      <a:r>
                        <a:rPr lang="en-US" sz="2000" dirty="0" smtClean="0">
                          <a:solidFill>
                            <a:schemeClr val="bg1"/>
                          </a:solidFill>
                          <a:effectLst/>
                        </a:rPr>
                        <a:t>motivated.</a:t>
                      </a:r>
                    </a:p>
                    <a:p>
                      <a:pPr marL="0" marR="0">
                        <a:spcBef>
                          <a:spcPts val="0"/>
                        </a:spcBef>
                        <a:spcAft>
                          <a:spcPts val="0"/>
                        </a:spcAft>
                      </a:pPr>
                      <a:endParaRPr lang="en-US" sz="2000" dirty="0">
                        <a:solidFill>
                          <a:schemeClr val="bg1"/>
                        </a:solidFill>
                        <a:effectLst/>
                      </a:endParaRPr>
                    </a:p>
                    <a:p>
                      <a:pPr marL="0" marR="0">
                        <a:spcBef>
                          <a:spcPts val="0"/>
                        </a:spcBef>
                        <a:spcAft>
                          <a:spcPts val="0"/>
                        </a:spcAft>
                      </a:pPr>
                      <a:r>
                        <a:rPr lang="en-US" sz="2000" dirty="0">
                          <a:solidFill>
                            <a:schemeClr val="bg1"/>
                          </a:solidFill>
                          <a:effectLst/>
                        </a:rPr>
                        <a:t>-Mr. Emerson may want to go beyond  the Jeopardy game and find an activity that best fits his group</a:t>
                      </a:r>
                      <a:r>
                        <a:rPr lang="en-US" sz="2000" dirty="0" smtClean="0">
                          <a:solidFill>
                            <a:schemeClr val="bg1"/>
                          </a:solidFill>
                          <a:effectLst/>
                        </a:rPr>
                        <a:t>.</a:t>
                      </a:r>
                    </a:p>
                    <a:p>
                      <a:pPr marL="0" marR="0">
                        <a:spcBef>
                          <a:spcPts val="0"/>
                        </a:spcBef>
                        <a:spcAft>
                          <a:spcPts val="0"/>
                        </a:spcAft>
                      </a:pPr>
                      <a:endParaRPr lang="en-US" sz="2000" dirty="0">
                        <a:solidFill>
                          <a:schemeClr val="bg1"/>
                        </a:solidFill>
                        <a:effectLst/>
                      </a:endParaRPr>
                    </a:p>
                    <a:p>
                      <a:pPr marL="0" marR="0">
                        <a:spcBef>
                          <a:spcPts val="0"/>
                        </a:spcBef>
                        <a:spcAft>
                          <a:spcPts val="0"/>
                        </a:spcAft>
                      </a:pPr>
                      <a:r>
                        <a:rPr lang="en-US" sz="2000" dirty="0" smtClean="0">
                          <a:solidFill>
                            <a:schemeClr val="bg1"/>
                          </a:solidFill>
                          <a:effectLst/>
                        </a:rPr>
                        <a:t>-Mr. Emerson </a:t>
                      </a:r>
                      <a:r>
                        <a:rPr lang="en-US" sz="2000" dirty="0">
                          <a:solidFill>
                            <a:schemeClr val="bg1"/>
                          </a:solidFill>
                          <a:effectLst/>
                        </a:rPr>
                        <a:t>can use the following site to offer his students some engaging and challenging bell work activities on the SmartBoard:</a:t>
                      </a:r>
                    </a:p>
                    <a:p>
                      <a:pPr marL="0" marR="0">
                        <a:spcBef>
                          <a:spcPts val="0"/>
                        </a:spcBef>
                        <a:spcAft>
                          <a:spcPts val="0"/>
                        </a:spcAft>
                      </a:pPr>
                      <a:r>
                        <a:rPr lang="en-US" sz="2000" dirty="0">
                          <a:solidFill>
                            <a:schemeClr val="bg1"/>
                          </a:solidFill>
                          <a:effectLst/>
                        </a:rPr>
                        <a:t>http://www.mathvizza.com/lessons/algebra2_5/.</a:t>
                      </a:r>
                      <a:endParaRPr lang="en-US" sz="2000" dirty="0">
                        <a:solidFill>
                          <a:schemeClr val="bg1"/>
                        </a:solidFill>
                        <a:effectLst/>
                        <a:latin typeface="Times New Roman"/>
                        <a:ea typeface="Times New Roman"/>
                      </a:endParaRPr>
                    </a:p>
                  </a:txBody>
                  <a:tcPr marL="68580" marR="68580" marT="0" marB="0">
                    <a:solidFill>
                      <a:schemeClr val="tx2">
                        <a:lumMod val="90000"/>
                      </a:schemeClr>
                    </a:solidFill>
                  </a:tcPr>
                </a:tc>
              </a:tr>
            </a:tbl>
          </a:graphicData>
        </a:graphic>
      </p:graphicFrame>
    </p:spTree>
    <p:extLst>
      <p:ext uri="{BB962C8B-B14F-4D97-AF65-F5344CB8AC3E}">
        <p14:creationId xmlns="" xmlns:p14="http://schemas.microsoft.com/office/powerpoint/2010/main" val="4291144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277798550"/>
              </p:ext>
            </p:extLst>
          </p:nvPr>
        </p:nvGraphicFramePr>
        <p:xfrm>
          <a:off x="609600" y="304800"/>
          <a:ext cx="8077199" cy="6324600"/>
        </p:xfrm>
        <a:graphic>
          <a:graphicData uri="http://schemas.openxmlformats.org/drawingml/2006/table">
            <a:tbl>
              <a:tblPr firstRow="1" firstCol="1" bandRow="1" bandCol="1">
                <a:tableStyleId>{5C22544A-7EE6-4342-B048-85BDC9FD1C3A}</a:tableStyleId>
              </a:tblPr>
              <a:tblGrid>
                <a:gridCol w="1242646"/>
                <a:gridCol w="2695966"/>
                <a:gridCol w="4138587"/>
              </a:tblGrid>
              <a:tr h="6324600">
                <a:tc>
                  <a:txBody>
                    <a:bodyPr/>
                    <a:lstStyle/>
                    <a:p>
                      <a:pPr marL="0" marR="0">
                        <a:spcBef>
                          <a:spcPts val="0"/>
                        </a:spcBef>
                        <a:spcAft>
                          <a:spcPts val="0"/>
                        </a:spcAft>
                      </a:pPr>
                      <a:r>
                        <a:rPr lang="en-US" sz="1800" dirty="0">
                          <a:solidFill>
                            <a:schemeClr val="bg1"/>
                          </a:solidFill>
                          <a:effectLst/>
                        </a:rPr>
                        <a:t>Content</a:t>
                      </a:r>
                      <a:endParaRPr lang="en-US" sz="1800" dirty="0">
                        <a:solidFill>
                          <a:schemeClr val="bg1"/>
                        </a:solidFill>
                        <a:effectLst/>
                        <a:latin typeface="Times New Roman"/>
                        <a:ea typeface="Times New Roman"/>
                      </a:endParaRPr>
                    </a:p>
                  </a:txBody>
                  <a:tcPr marL="68580" marR="68580" marT="0" marB="0">
                    <a:solidFill>
                      <a:schemeClr val="tx2">
                        <a:lumMod val="90000"/>
                      </a:schemeClr>
                    </a:solidFill>
                  </a:tcPr>
                </a:tc>
                <a:tc>
                  <a:txBody>
                    <a:bodyPr/>
                    <a:lstStyle/>
                    <a:p>
                      <a:pPr marL="0" marR="0" lvl="0" indent="0">
                        <a:spcBef>
                          <a:spcPts val="0"/>
                        </a:spcBef>
                        <a:spcAft>
                          <a:spcPts val="0"/>
                        </a:spcAft>
                        <a:buFont typeface="Times New Roman"/>
                        <a:buNone/>
                        <a:tabLst>
                          <a:tab pos="31750" algn="l"/>
                        </a:tabLst>
                      </a:pPr>
                      <a:r>
                        <a:rPr lang="en-US" sz="1800" dirty="0">
                          <a:solidFill>
                            <a:schemeClr val="bg1"/>
                          </a:solidFill>
                          <a:effectLst/>
                        </a:rPr>
                        <a:t>-Mr. Emerson feels confident in his ability to grasp the concepts of applied mathematics, even though teaching ninth grade is his second career, after previously being an accountant.  </a:t>
                      </a:r>
                      <a:endParaRPr lang="en-US" sz="1800" dirty="0" smtClean="0">
                        <a:solidFill>
                          <a:schemeClr val="bg1"/>
                        </a:solidFill>
                        <a:effectLst/>
                      </a:endParaRPr>
                    </a:p>
                    <a:p>
                      <a:pPr marL="0" marR="0" lvl="0" indent="0">
                        <a:spcBef>
                          <a:spcPts val="0"/>
                        </a:spcBef>
                        <a:spcAft>
                          <a:spcPts val="0"/>
                        </a:spcAft>
                        <a:buFont typeface="Times New Roman"/>
                        <a:buNone/>
                        <a:tabLst>
                          <a:tab pos="31750" algn="l"/>
                        </a:tabLst>
                      </a:pPr>
                      <a:endParaRPr lang="en-US" sz="1800" dirty="0">
                        <a:solidFill>
                          <a:schemeClr val="bg1"/>
                        </a:solidFill>
                        <a:effectLst/>
                      </a:endParaRPr>
                    </a:p>
                    <a:p>
                      <a:pPr marL="0" marR="0" lvl="0" indent="0">
                        <a:spcBef>
                          <a:spcPts val="0"/>
                        </a:spcBef>
                        <a:spcAft>
                          <a:spcPts val="0"/>
                        </a:spcAft>
                        <a:buFont typeface="Times New Roman"/>
                        <a:buNone/>
                        <a:tabLst>
                          <a:tab pos="31750" algn="l"/>
                        </a:tabLst>
                      </a:pPr>
                      <a:r>
                        <a:rPr lang="en-US" sz="1800" dirty="0">
                          <a:solidFill>
                            <a:schemeClr val="bg1"/>
                          </a:solidFill>
                          <a:effectLst/>
                        </a:rPr>
                        <a:t>-He sometimes has to review algebra and other topics before teaching them to his students.</a:t>
                      </a:r>
                    </a:p>
                    <a:p>
                      <a:pPr marL="0" marR="0" lvl="0" indent="0">
                        <a:spcBef>
                          <a:spcPts val="0"/>
                        </a:spcBef>
                        <a:spcAft>
                          <a:spcPts val="0"/>
                        </a:spcAft>
                        <a:buFont typeface="Times New Roman"/>
                        <a:buNone/>
                        <a:tabLst>
                          <a:tab pos="31750" algn="l"/>
                        </a:tabLst>
                      </a:pPr>
                      <a:r>
                        <a:rPr lang="en-US" sz="1800" dirty="0">
                          <a:solidFill>
                            <a:schemeClr val="bg1"/>
                          </a:solidFill>
                          <a:effectLst/>
                        </a:rPr>
                        <a:t>-These are the topics his students are having the most problems with. </a:t>
                      </a:r>
                      <a:endParaRPr lang="en-US" sz="1800" dirty="0" smtClean="0">
                        <a:solidFill>
                          <a:schemeClr val="bg1"/>
                        </a:solidFill>
                        <a:effectLst/>
                      </a:endParaRPr>
                    </a:p>
                    <a:p>
                      <a:pPr marL="0" marR="0" lvl="0" indent="0">
                        <a:spcBef>
                          <a:spcPts val="0"/>
                        </a:spcBef>
                        <a:spcAft>
                          <a:spcPts val="0"/>
                        </a:spcAft>
                        <a:buFont typeface="Times New Roman"/>
                        <a:buNone/>
                        <a:tabLst>
                          <a:tab pos="31750" algn="l"/>
                        </a:tabLst>
                      </a:pPr>
                      <a:endParaRPr lang="en-US" sz="1800" dirty="0">
                        <a:solidFill>
                          <a:schemeClr val="bg1"/>
                        </a:solidFill>
                        <a:effectLst/>
                      </a:endParaRPr>
                    </a:p>
                    <a:p>
                      <a:pPr marL="0" marR="0" lvl="0" indent="0">
                        <a:spcBef>
                          <a:spcPts val="0"/>
                        </a:spcBef>
                        <a:spcAft>
                          <a:spcPts val="0"/>
                        </a:spcAft>
                        <a:buFont typeface="Times New Roman"/>
                        <a:buNone/>
                        <a:tabLst>
                          <a:tab pos="31750" algn="l"/>
                        </a:tabLst>
                      </a:pPr>
                      <a:r>
                        <a:rPr lang="en-US" sz="1800" dirty="0">
                          <a:solidFill>
                            <a:schemeClr val="bg1"/>
                          </a:solidFill>
                          <a:effectLst/>
                        </a:rPr>
                        <a:t>-He wants to make sure his students are ready for the end of course state test and is looking for ways to help his students review.</a:t>
                      </a:r>
                      <a:endParaRPr lang="en-US" sz="1800" dirty="0">
                        <a:solidFill>
                          <a:schemeClr val="bg1"/>
                        </a:solidFill>
                        <a:effectLst/>
                        <a:latin typeface="Times New Roman"/>
                        <a:ea typeface="Times New Roman"/>
                      </a:endParaRPr>
                    </a:p>
                  </a:txBody>
                  <a:tcPr marL="68580" marR="68580" marT="0" marB="0">
                    <a:solidFill>
                      <a:schemeClr val="tx2">
                        <a:lumMod val="90000"/>
                      </a:schemeClr>
                    </a:solidFill>
                  </a:tcPr>
                </a:tc>
                <a:tc>
                  <a:txBody>
                    <a:bodyPr/>
                    <a:lstStyle/>
                    <a:p>
                      <a:pPr marL="228600" marR="0">
                        <a:spcBef>
                          <a:spcPts val="0"/>
                        </a:spcBef>
                        <a:spcAft>
                          <a:spcPts val="0"/>
                        </a:spcAft>
                      </a:pPr>
                      <a:r>
                        <a:rPr lang="en-US" sz="1800" dirty="0">
                          <a:solidFill>
                            <a:schemeClr val="bg1"/>
                          </a:solidFill>
                          <a:effectLst/>
                        </a:rPr>
                        <a:t>- Mr. Emerson needs to spend some time reviewing the areas he finds hard to teach so that he will be better able to teach it.  This could also help his students have more success.</a:t>
                      </a:r>
                    </a:p>
                    <a:p>
                      <a:pPr marL="228600" marR="0">
                        <a:spcBef>
                          <a:spcPts val="0"/>
                        </a:spcBef>
                        <a:spcAft>
                          <a:spcPts val="0"/>
                        </a:spcAft>
                      </a:pPr>
                      <a:endParaRPr lang="en-US" sz="1800" dirty="0" smtClean="0">
                        <a:solidFill>
                          <a:schemeClr val="bg1"/>
                        </a:solidFill>
                        <a:effectLst/>
                      </a:endParaRPr>
                    </a:p>
                    <a:p>
                      <a:pPr marL="228600" marR="0">
                        <a:spcBef>
                          <a:spcPts val="0"/>
                        </a:spcBef>
                        <a:spcAft>
                          <a:spcPts val="0"/>
                        </a:spcAft>
                      </a:pPr>
                      <a:r>
                        <a:rPr lang="en-US" sz="1800" dirty="0" smtClean="0">
                          <a:solidFill>
                            <a:schemeClr val="bg1"/>
                          </a:solidFill>
                          <a:effectLst/>
                        </a:rPr>
                        <a:t>-</a:t>
                      </a:r>
                      <a:r>
                        <a:rPr lang="en-US" sz="1800" dirty="0">
                          <a:solidFill>
                            <a:schemeClr val="bg1"/>
                          </a:solidFill>
                          <a:effectLst/>
                        </a:rPr>
                        <a:t>Since he has some difficulty with algebra content, he will be better able to teach it. He will personally understand some of the problematic areas.</a:t>
                      </a:r>
                      <a:endParaRPr lang="en-US" sz="1800" dirty="0">
                        <a:solidFill>
                          <a:schemeClr val="bg1"/>
                        </a:solidFill>
                        <a:effectLst/>
                        <a:latin typeface="Times New Roman"/>
                        <a:ea typeface="Times New Roman"/>
                      </a:endParaRPr>
                    </a:p>
                  </a:txBody>
                  <a:tcPr marL="68580" marR="68580" marT="0" marB="0">
                    <a:solidFill>
                      <a:schemeClr val="tx2">
                        <a:lumMod val="90000"/>
                      </a:schemeClr>
                    </a:solidFill>
                  </a:tcPr>
                </a:tc>
              </a:tr>
            </a:tbl>
          </a:graphicData>
        </a:graphic>
      </p:graphicFrame>
    </p:spTree>
    <p:extLst>
      <p:ext uri="{BB962C8B-B14F-4D97-AF65-F5344CB8AC3E}">
        <p14:creationId xmlns="" xmlns:p14="http://schemas.microsoft.com/office/powerpoint/2010/main" val="10801779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buNone/>
            </a:pPr>
            <a:r>
              <a:rPr lang="en-US" sz="3600" b="1" dirty="0" smtClean="0">
                <a:solidFill>
                  <a:schemeClr val="bg1"/>
                </a:solidFill>
              </a:rPr>
              <a:t>Part B</a:t>
            </a:r>
          </a:p>
          <a:p>
            <a:pPr marL="0" indent="0">
              <a:buNone/>
            </a:pPr>
            <a:r>
              <a:rPr lang="en-US" sz="3600" b="1" dirty="0" smtClean="0">
                <a:solidFill>
                  <a:schemeClr val="bg1"/>
                </a:solidFill>
              </a:rPr>
              <a:t>Identify the context and logistical issues in this situation that he must address to implement this new strategy effectively in his classroom.</a:t>
            </a:r>
            <a:endParaRPr lang="en-US" sz="3600" b="1" dirty="0">
              <a:solidFill>
                <a:schemeClr val="bg1"/>
              </a:solidFill>
            </a:endParaRPr>
          </a:p>
        </p:txBody>
      </p:sp>
      <p:pic>
        <p:nvPicPr>
          <p:cNvPr id="6146" name="Picture 2" descr="C:\Program Files\Microsoft Office\MEDIA\CAGCAT10\j0285750.wmf"/>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71416" y="4419600"/>
            <a:ext cx="3086784" cy="189694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915477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buNone/>
            </a:pPr>
            <a:r>
              <a:rPr lang="en-CA" sz="3600" b="1" dirty="0" smtClean="0">
                <a:solidFill>
                  <a:schemeClr val="bg1"/>
                </a:solidFill>
              </a:rPr>
              <a:t>Mr</a:t>
            </a:r>
            <a:r>
              <a:rPr lang="en-CA" sz="3600" b="1" dirty="0">
                <a:solidFill>
                  <a:schemeClr val="bg1"/>
                </a:solidFill>
              </a:rPr>
              <a:t>. Emerson has only used the whiteboard for PowerPoint presentations so </a:t>
            </a:r>
            <a:r>
              <a:rPr lang="en-CA" sz="3600" b="1" dirty="0" smtClean="0">
                <a:solidFill>
                  <a:schemeClr val="bg1"/>
                </a:solidFill>
              </a:rPr>
              <a:t>far; therefore, </a:t>
            </a:r>
            <a:r>
              <a:rPr lang="en-CA" sz="3600" b="1" dirty="0">
                <a:solidFill>
                  <a:schemeClr val="bg1"/>
                </a:solidFill>
              </a:rPr>
              <a:t>he might need to have some training on how to use the whiteboard interactively.</a:t>
            </a:r>
            <a:endParaRPr lang="en-US" sz="3600" b="1" dirty="0">
              <a:solidFill>
                <a:schemeClr val="bg1"/>
              </a:solidFill>
            </a:endParaRPr>
          </a:p>
          <a:p>
            <a:pPr marL="0" indent="0">
              <a:buNone/>
            </a:pPr>
            <a:endParaRPr lang="en-US" sz="3600" dirty="0"/>
          </a:p>
        </p:txBody>
      </p:sp>
    </p:spTree>
    <p:extLst>
      <p:ext uri="{BB962C8B-B14F-4D97-AF65-F5344CB8AC3E}">
        <p14:creationId xmlns="" xmlns:p14="http://schemas.microsoft.com/office/powerpoint/2010/main" val="38688886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Autofit/>
          </a:bodyPr>
          <a:lstStyle/>
          <a:p>
            <a:pPr marL="0" indent="0">
              <a:buNone/>
            </a:pPr>
            <a:r>
              <a:rPr lang="en-CA" b="1" dirty="0" smtClean="0">
                <a:solidFill>
                  <a:schemeClr val="bg1"/>
                </a:solidFill>
              </a:rPr>
              <a:t>The Jeopardy Game is an interactive math game with a large variety of free software available for students to play individually or in groups. Mr. Emerson would have to learn how to use the Jeopardy software correctly. Fortunately, there are many examples of the game being played online which he can use as tutorials. He would have to decide if he wants to use it as a group or individually for select students. The Jeopardy games allow you to save templates so the teacher can design the game according to levels of the students.</a:t>
            </a:r>
            <a:endParaRPr lang="en-US" b="1" dirty="0" smtClean="0">
              <a:solidFill>
                <a:schemeClr val="bg1"/>
              </a:solidFill>
            </a:endParaRPr>
          </a:p>
          <a:p>
            <a:pPr marL="0" indent="0">
              <a:buNone/>
            </a:pPr>
            <a:r>
              <a:rPr lang="en-CA" b="1" dirty="0" smtClean="0">
                <a:solidFill>
                  <a:schemeClr val="bg1"/>
                </a:solidFill>
              </a:rPr>
              <a:t> </a:t>
            </a:r>
            <a:endParaRPr lang="en-US" b="1" dirty="0" smtClean="0">
              <a:solidFill>
                <a:schemeClr val="bg1"/>
              </a:solidFill>
            </a:endParaRPr>
          </a:p>
          <a:p>
            <a:endParaRPr lang="en-US" sz="2800" dirty="0"/>
          </a:p>
        </p:txBody>
      </p:sp>
    </p:spTree>
    <p:extLst>
      <p:ext uri="{BB962C8B-B14F-4D97-AF65-F5344CB8AC3E}">
        <p14:creationId xmlns="" xmlns:p14="http://schemas.microsoft.com/office/powerpoint/2010/main" val="24548234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856</Words>
  <Application>Microsoft Office PowerPoint</Application>
  <PresentationFormat>On-screen Show (4:3)</PresentationFormat>
  <Paragraphs>59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Chapter 5 Question 4 </vt:lpstr>
      <vt:lpstr>Mr. Emerson vs. Technology</vt:lpstr>
      <vt:lpstr>TECH-PACK in Action: Analyze a Scenario</vt:lpstr>
      <vt:lpstr>Slide 4</vt:lpstr>
      <vt:lpstr>Slide 5</vt:lpstr>
      <vt:lpstr>Slide 6</vt:lpstr>
      <vt:lpstr>Slide 7</vt:lpstr>
      <vt:lpstr>Slide 8</vt:lpstr>
      <vt:lpstr>Slide 9</vt:lpstr>
      <vt:lpstr>Slide 10</vt:lpstr>
      <vt:lpstr>Slide 11</vt:lpstr>
      <vt:lpstr>Slide 12</vt:lpstr>
    </vt:vector>
  </TitlesOfParts>
  <Company>NBED School District 8</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 Question 4</dc:title>
  <dc:creator>Holden, Susan (ED08)</dc:creator>
  <cp:lastModifiedBy>Mike</cp:lastModifiedBy>
  <cp:revision>9</cp:revision>
  <dcterms:created xsi:type="dcterms:W3CDTF">2012-07-11T21:18:24Z</dcterms:created>
  <dcterms:modified xsi:type="dcterms:W3CDTF">2012-07-12T17:44:32Z</dcterms:modified>
</cp:coreProperties>
</file>